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6"/>
  </p:notesMasterIdLst>
  <p:sldIdLst>
    <p:sldId id="259" r:id="rId2"/>
    <p:sldId id="275" r:id="rId3"/>
    <p:sldId id="293" r:id="rId4"/>
    <p:sldId id="273" r:id="rId5"/>
    <p:sldId id="282" r:id="rId6"/>
    <p:sldId id="283" r:id="rId7"/>
    <p:sldId id="284" r:id="rId8"/>
    <p:sldId id="285" r:id="rId9"/>
    <p:sldId id="280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4" r:id="rId18"/>
    <p:sldId id="295" r:id="rId19"/>
    <p:sldId id="281" r:id="rId20"/>
    <p:sldId id="279" r:id="rId21"/>
    <p:sldId id="296" r:id="rId22"/>
    <p:sldId id="297" r:id="rId23"/>
    <p:sldId id="278" r:id="rId24"/>
    <p:sldId id="258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2E32"/>
    <a:srgbClr val="C0504D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93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fld id="{BA9C5E1C-31F1-40E5-A09B-C4F1FF6ECDE6}" type="datetimeFigureOut">
              <a:rPr lang="zh-CN" altLang="en-US" smtClean="0"/>
              <a:pPr/>
              <a:t>2021/7/31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fld id="{9A3EB264-F2C9-492F-A0FE-99A04470704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25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921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00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247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75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6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07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54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07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06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49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75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723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749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633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776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56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487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5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294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426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398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B264-F2C9-492F-A0FE-99A04470704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5BC0660-5DDE-45CF-A3A5-38DD9208DD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DF6BA7F-B2F4-49C0-BE5F-5729063C4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1219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F58E02-5231-4BFF-A2B4-C2DB10AD8AF3}"/>
              </a:ext>
            </a:extLst>
          </p:cNvPr>
          <p:cNvSpPr txBox="1"/>
          <p:nvPr/>
        </p:nvSpPr>
        <p:spPr>
          <a:xfrm>
            <a:off x="1682433" y="2218909"/>
            <a:ext cx="88271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spc="-300" dirty="0" err="1">
                <a:solidFill>
                  <a:srgbClr val="B92E32"/>
                </a:solidFill>
                <a:latin typeface="UTM Dinh Tran" panose="02040603050506020204" pitchFamily="18" charset="0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Tết</a:t>
            </a:r>
            <a:r>
              <a:rPr lang="en-US" altLang="zh-CN" sz="13800" spc="-300" dirty="0">
                <a:solidFill>
                  <a:srgbClr val="B92E32"/>
                </a:solidFill>
                <a:latin typeface="UTM Dinh Tran" panose="02040603050506020204" pitchFamily="18" charset="0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</a:t>
            </a:r>
            <a:r>
              <a:rPr lang="en-US" altLang="zh-CN" sz="13800" spc="-300" dirty="0" err="1">
                <a:solidFill>
                  <a:srgbClr val="B92E32"/>
                </a:solidFill>
                <a:latin typeface="UTM Dinh Tran" panose="02040603050506020204" pitchFamily="18" charset="0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Nguyên</a:t>
            </a:r>
            <a:r>
              <a:rPr lang="en-US" altLang="zh-CN" sz="13800" spc="-300" dirty="0">
                <a:solidFill>
                  <a:srgbClr val="B92E32"/>
                </a:solidFill>
                <a:latin typeface="UTM Dinh Tran" panose="02040603050506020204" pitchFamily="18" charset="0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</a:t>
            </a:r>
            <a:r>
              <a:rPr lang="en-US" altLang="zh-CN" sz="13800" spc="-300" dirty="0" err="1">
                <a:solidFill>
                  <a:srgbClr val="B92E32"/>
                </a:solidFill>
                <a:latin typeface="UTM Dinh Tran" panose="02040603050506020204" pitchFamily="18" charset="0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Đán</a:t>
            </a:r>
            <a:endParaRPr lang="zh-CN" altLang="en-US" sz="13800" spc="-300" dirty="0">
              <a:solidFill>
                <a:srgbClr val="B92E32"/>
              </a:solidFill>
              <a:latin typeface="UTM Dinh Tran" panose="02040603050506020204" pitchFamily="18" charset="0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34B83E-6F83-400C-B3D6-7511C05BAC4E}"/>
              </a:ext>
            </a:extLst>
          </p:cNvPr>
          <p:cNvSpPr/>
          <p:nvPr/>
        </p:nvSpPr>
        <p:spPr>
          <a:xfrm>
            <a:off x="3041318" y="4201774"/>
            <a:ext cx="6109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300" dirty="0">
                <a:solidFill>
                  <a:srgbClr val="333333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中国从原始社会到二十一世纪之间的历史时间列表</a:t>
            </a:r>
            <a:endParaRPr lang="zh-CN" altLang="en-US" spc="300" dirty="0"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AD49E9-406B-42D7-9BAD-EB5DAD9F0A2F}"/>
              </a:ext>
            </a:extLst>
          </p:cNvPr>
          <p:cNvSpPr/>
          <p:nvPr/>
        </p:nvSpPr>
        <p:spPr>
          <a:xfrm>
            <a:off x="3866399" y="4634745"/>
            <a:ext cx="40874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Chinese history refers to the history of China from Chinese civilization to the present. Chinese has a long history, since the Yellow Emperor of the Ji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Xuanyuan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Dynasty (also called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Xuanyuan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period is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Gongsun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) about 5000 years from the date of Three Emperors and Five Sovereigns; about 4600 years; since the Xia Dynasty about nearly 4100 years; from the China first unified centralized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5CA120-2032-45D3-A664-B8FB02784FF8}"/>
              </a:ext>
            </a:extLst>
          </p:cNvPr>
          <p:cNvSpPr txBox="1"/>
          <p:nvPr/>
        </p:nvSpPr>
        <p:spPr>
          <a:xfrm>
            <a:off x="5638800" y="5314950"/>
            <a:ext cx="914400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C00000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包图网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3153C1-3034-4ACC-AA2D-ED54C6F9D4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83" y="2316378"/>
            <a:ext cx="737183" cy="7371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3B8D11-1470-4147-971D-B68042AC9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" y="0"/>
            <a:ext cx="2191318" cy="26517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2E94123-1EC7-4779-A07B-04E8A88F01A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5" t="78764" r="56909"/>
          <a:stretch/>
        </p:blipFill>
        <p:spPr>
          <a:xfrm>
            <a:off x="1227659" y="3689758"/>
            <a:ext cx="2174288" cy="674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F76B85-D748-45C9-9FA1-E8DC6C4E8E3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5" t="78764" r="56909"/>
          <a:stretch/>
        </p:blipFill>
        <p:spPr>
          <a:xfrm>
            <a:off x="8085484" y="1885489"/>
            <a:ext cx="871787" cy="270623"/>
          </a:xfrm>
          <a:prstGeom prst="rect">
            <a:avLst/>
          </a:prstGeom>
        </p:spPr>
      </p:pic>
      <p:pic>
        <p:nvPicPr>
          <p:cNvPr id="1028" name="Picture 4" descr="龙png素材_百度图片搜索">
            <a:extLst>
              <a:ext uri="{FF2B5EF4-FFF2-40B4-BE49-F238E27FC236}">
                <a16:creationId xmlns:a16="http://schemas.microsoft.com/office/drawing/2014/main" id="{7308C33C-53A6-4CA2-9A18-033B31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33" y="997956"/>
            <a:ext cx="3101002" cy="161281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古风武侠柔情舒缓配乐">
            <a:hlinkClick r:id="" action="ppaction://media"/>
            <a:extLst>
              <a:ext uri="{FF2B5EF4-FFF2-40B4-BE49-F238E27FC236}">
                <a16:creationId xmlns:a16="http://schemas.microsoft.com/office/drawing/2014/main" id="{610C5171-C6D4-4F9B-A48A-F46EEB700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10114" y="-1593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0F885B6-B8A7-4091-9167-32F46C80B136}"/>
              </a:ext>
            </a:extLst>
          </p:cNvPr>
          <p:cNvSpPr/>
          <p:nvPr/>
        </p:nvSpPr>
        <p:spPr>
          <a:xfrm>
            <a:off x="6033721" y="2169928"/>
            <a:ext cx="5321298" cy="317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东汉（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25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—220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年）是中国历史上继秦朝、西汉、新朝之后的大一统王朝，传八世共十四帝，历经一百九十五年，又称后汉，与西汉合称汉朝。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新莽末年爆发绿林赤眉起义，汉朝宗室出身的刘秀趁势而起。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25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年刘秀称帝，定都洛阳，并息兵养民开创了“光武中兴”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东汉时，三公权力被大幅削弱，尚书台权力得到提升。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汉明帝和汉章帝在位期间，东汉进入全盛时期，史称明章之治。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在汉章帝后期，外戚日益跋扈，汉和帝继位后扫灭外戚，亲政后使东汉国力达到极盛，时人称之为“永元之隆”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350ED8-456A-4432-848E-462A99EB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319" y="2314107"/>
            <a:ext cx="2122381" cy="31086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57C19D1-8968-4A10-854D-0F46243D2C5D}"/>
              </a:ext>
            </a:extLst>
          </p:cNvPr>
          <p:cNvSpPr/>
          <p:nvPr/>
        </p:nvSpPr>
        <p:spPr>
          <a:xfrm>
            <a:off x="1125434" y="3371796"/>
            <a:ext cx="14798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东汉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AAA777-A9AE-4DD8-8E79-85E2A8B489F8}"/>
              </a:ext>
            </a:extLst>
          </p:cNvPr>
          <p:cNvSpPr/>
          <p:nvPr/>
        </p:nvSpPr>
        <p:spPr>
          <a:xfrm>
            <a:off x="1818825" y="1556943"/>
            <a:ext cx="1622810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25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5E0D8F-D690-4C74-9551-19BE6D6C27F2}"/>
              </a:ext>
            </a:extLst>
          </p:cNvPr>
          <p:cNvSpPr/>
          <p:nvPr/>
        </p:nvSpPr>
        <p:spPr>
          <a:xfrm>
            <a:off x="1802437" y="5923590"/>
            <a:ext cx="1551277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220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DDAEC1-FBFC-4FF6-8952-4031EC833558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6A21785-752B-474F-AAC7-35B2C28AD166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637FCF5-7100-4E81-AA26-C4E8FC451053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579DC8A0-7398-4800-97F1-EB709E201D39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A5459A67-5955-4B5A-BC72-058198C6FC51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D446364-A338-4ACD-A076-BD22EFA61BFA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4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57C7441-A0FD-43C6-A84D-116458666D14}"/>
              </a:ext>
            </a:extLst>
          </p:cNvPr>
          <p:cNvSpPr/>
          <p:nvPr/>
        </p:nvSpPr>
        <p:spPr>
          <a:xfrm>
            <a:off x="6066315" y="1525112"/>
            <a:ext cx="5168900" cy="485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三国时期一般指三国（中国东汉与西晋之间的历史时期）</a:t>
            </a: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三国（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280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年）是上承东汉下启西晋的一段历史时期，分为曹魏、蜀汉、东吴三个政权。赤壁之战时，曹操被孙刘联军击败，奠定了三国鼎立的雏型。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年，曹丕篡汉称帝，国号“魏”，史称曹魏，三国历史正式开始。次年刘备在成都延续汉朝，史称蜀汉。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年刘备在夷陵之战失败，孙权获得荆州大部。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年刘备去世，诸葛亮辅佐刘备之子刘禅与孙权重新联盟。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年孙权称帝，国号“吴”，史称东吴，至此三国正式成立。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此后的数十年内，蜀汉诸葛亮、姜维多次率军北伐曹魏，但始终未能改变三足鼎立的格局。曹魏后期的实权渐渐被司马懿掌控。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263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年，曹魏的司马昭发动魏灭蜀之战，蜀汉灭亡。两年后司马昭病死，其子司马炎废魏元帝自立，建国号为“晋”，史称西晋。公元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280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年，西晋灭东吴，统一中国，至此三国时期结束，进入晋朝时期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2C69A5-2E0B-494F-92C9-AE2097FB0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5"/>
          <a:stretch/>
        </p:blipFill>
        <p:spPr>
          <a:xfrm>
            <a:off x="3582529" y="1873815"/>
            <a:ext cx="1824527" cy="15608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1A01BA-70DE-45EB-8111-C8082D614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490" y="3671938"/>
            <a:ext cx="1829567" cy="230054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58349A9-D06D-4A31-837D-7B529F9A46D7}"/>
              </a:ext>
            </a:extLst>
          </p:cNvPr>
          <p:cNvSpPr/>
          <p:nvPr/>
        </p:nvSpPr>
        <p:spPr>
          <a:xfrm>
            <a:off x="1202223" y="3120011"/>
            <a:ext cx="14798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三国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A7CE89-0FC6-430B-BF74-E04F0754BEB2}"/>
              </a:ext>
            </a:extLst>
          </p:cNvPr>
          <p:cNvSpPr/>
          <p:nvPr/>
        </p:nvSpPr>
        <p:spPr>
          <a:xfrm>
            <a:off x="1818825" y="1525112"/>
            <a:ext cx="1666604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220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FE514C-0849-4374-9147-8CE3F392B608}"/>
              </a:ext>
            </a:extLst>
          </p:cNvPr>
          <p:cNvSpPr/>
          <p:nvPr/>
        </p:nvSpPr>
        <p:spPr>
          <a:xfrm>
            <a:off x="1730847" y="5926316"/>
            <a:ext cx="1666604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280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CA93ECA-1470-42B5-8C41-B04FFDCAFFAF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0536FEF-CDF7-4BBB-AD40-34B4A8E6F446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00AC1F58-AA47-4F52-BA1D-7CECCB70B180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箭头: 下 17">
              <a:extLst>
                <a:ext uri="{FF2B5EF4-FFF2-40B4-BE49-F238E27FC236}">
                  <a16:creationId xmlns:a16="http://schemas.microsoft.com/office/drawing/2014/main" id="{CF22D7F1-72F8-45F7-85ED-CB047AFAD431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495B744D-5E65-4A54-8153-6D57D3A522CF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5F2848E-C481-4E36-B975-5CA89D831A94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51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下 5">
            <a:extLst>
              <a:ext uri="{FF2B5EF4-FFF2-40B4-BE49-F238E27FC236}">
                <a16:creationId xmlns:a16="http://schemas.microsoft.com/office/drawing/2014/main" id="{58291A13-FD23-413C-B217-F8F21E854498}"/>
              </a:ext>
            </a:extLst>
          </p:cNvPr>
          <p:cNvSpPr/>
          <p:nvPr/>
        </p:nvSpPr>
        <p:spPr>
          <a:xfrm>
            <a:off x="2897661" y="5985224"/>
            <a:ext cx="263213" cy="315226"/>
          </a:xfrm>
          <a:prstGeom prst="downArrow">
            <a:avLst/>
          </a:prstGeom>
          <a:solidFill>
            <a:srgbClr val="B92E32"/>
          </a:solidFill>
          <a:ln>
            <a:solidFill>
              <a:srgbClr val="B92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16AEAE-5AF6-4D9F-A4E5-07D53BC89EA9}"/>
              </a:ext>
            </a:extLst>
          </p:cNvPr>
          <p:cNvSpPr/>
          <p:nvPr/>
        </p:nvSpPr>
        <p:spPr>
          <a:xfrm>
            <a:off x="5945188" y="1996147"/>
            <a:ext cx="5268908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晋朝（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265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420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年）上承三国下启南北朝，分为西晋与东晋两个时期，其中西晋为中国历史上大一统王朝之一，东晋则属于六朝之一，两晋共传十五帝，共一百五十五年。</a:t>
            </a: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266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年司马炎篡魏，建国号为晋，定都洛阳，史称西晋，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280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年灭吴，完成统一。后经历八王之乱，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316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年西晋被北方蛮族灭亡，北方陷于混乱，史称五胡乱华。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317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年，晋室南渡，司马睿在建邺建立东晋，东晋曾多次北伐。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383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年东晋与前秦淝水之战后得到暂时巩固。两晋时期少数民族迁至中原，加强了民族融合，北人南迁，开发了江南地区。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420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年，刘裕建立宋，东晋灭亡。中国历史进入了南北朝时期。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17DB53-AE34-4314-93C3-6713CA55A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34" y="2655326"/>
            <a:ext cx="2166217" cy="264528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ABA17C-98AE-47D0-AEA7-6DB406F16206}"/>
              </a:ext>
            </a:extLst>
          </p:cNvPr>
          <p:cNvSpPr/>
          <p:nvPr/>
        </p:nvSpPr>
        <p:spPr>
          <a:xfrm>
            <a:off x="1422137" y="333636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晋朝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869FCC-A7B8-4E8A-A7D3-B8BF589BFC2E}"/>
              </a:ext>
            </a:extLst>
          </p:cNvPr>
          <p:cNvSpPr/>
          <p:nvPr/>
        </p:nvSpPr>
        <p:spPr>
          <a:xfrm>
            <a:off x="1688970" y="1555647"/>
            <a:ext cx="2071311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265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2C60F4-4F49-4A91-9B7E-41977E426F3B}"/>
              </a:ext>
            </a:extLst>
          </p:cNvPr>
          <p:cNvSpPr/>
          <p:nvPr/>
        </p:nvSpPr>
        <p:spPr>
          <a:xfrm>
            <a:off x="1537030" y="5916621"/>
            <a:ext cx="1617073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420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F3661A-0F99-457F-8256-410DC520EC31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F7DDAD6-2DD6-496B-90BB-869235688AE5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E84260E-1A95-405E-9922-E1496C23C4B7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C36C951B-A913-447D-9477-2551D328CB7E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88594DA-1687-4D87-955E-9D74B9618158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1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3FBCC3C-1813-4098-A9FF-863F6F283835}"/>
              </a:ext>
            </a:extLst>
          </p:cNvPr>
          <p:cNvSpPr/>
          <p:nvPr/>
        </p:nvSpPr>
        <p:spPr>
          <a:xfrm>
            <a:off x="6132865" y="1885050"/>
            <a:ext cx="5145288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南北朝（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420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—589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[1]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）是南朝和北朝的合称。南北朝时期是中国历史上的一段大分裂时期，也是中国历史上的一段民族大融合时期，上承东晋十六国下接隋朝，由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420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年刘裕代东晋建立刘宋始，至公元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589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年隋灭陈而终。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南朝（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420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—589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年）包含刘宋、南齐、南梁、南陈四朝；北朝（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439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—581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年）则包含北魏、东魏、西魏、北齐和北周五朝。南北两方虽各有朝代更迭，但长期维持对峙形势，故称为南北朝。</a:t>
            </a: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南北朝前期仍是士族政治，社会阶层分为士族、齐民编户、依附户及奴婢，对外交流也很兴旺，东到日本和朝鲜半岛，西到西域、中亚、西亚，南到东南亚与南亚。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此时也出现民族大融合的趋势，比如北魏孝文帝改革，进一步加速少数民族封建化（汉化）的步伐。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6D3C67-A38D-4FE4-BA18-A7D5A399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127" y="2492513"/>
            <a:ext cx="1749109" cy="27196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D64B237-6E4A-4BD1-866F-A388F8FC49EA}"/>
              </a:ext>
            </a:extLst>
          </p:cNvPr>
          <p:cNvSpPr/>
          <p:nvPr/>
        </p:nvSpPr>
        <p:spPr>
          <a:xfrm>
            <a:off x="950710" y="3262351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南北朝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8A694E-7071-4A63-96F8-EF7300B3EC56}"/>
              </a:ext>
            </a:extLst>
          </p:cNvPr>
          <p:cNvSpPr/>
          <p:nvPr/>
        </p:nvSpPr>
        <p:spPr>
          <a:xfrm>
            <a:off x="1716187" y="1546609"/>
            <a:ext cx="1581552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420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7FC5BF-DB32-4869-9773-417283072D43}"/>
              </a:ext>
            </a:extLst>
          </p:cNvPr>
          <p:cNvSpPr/>
          <p:nvPr/>
        </p:nvSpPr>
        <p:spPr>
          <a:xfrm>
            <a:off x="1716187" y="5896528"/>
            <a:ext cx="1581552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589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7E6393-664E-42CC-9476-CA24ECA5D27D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EDA1838-05E2-4CD7-A34C-00CC4BC7FEFE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F351F98-AF1E-4C88-9519-60B58954EE5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9BC4F2E6-D194-4573-B38F-335AD36B0853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A503CD04-4C92-45DC-862B-9DFF5F2B3257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082E9EE-30AE-45AA-B8F0-B684D8C09BB2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75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下 5">
            <a:extLst>
              <a:ext uri="{FF2B5EF4-FFF2-40B4-BE49-F238E27FC236}">
                <a16:creationId xmlns:a16="http://schemas.microsoft.com/office/drawing/2014/main" id="{58291A13-FD23-413C-B217-F8F21E854498}"/>
              </a:ext>
            </a:extLst>
          </p:cNvPr>
          <p:cNvSpPr/>
          <p:nvPr/>
        </p:nvSpPr>
        <p:spPr>
          <a:xfrm>
            <a:off x="2897661" y="5985224"/>
            <a:ext cx="263213" cy="315226"/>
          </a:xfrm>
          <a:prstGeom prst="downArrow">
            <a:avLst/>
          </a:prstGeom>
          <a:solidFill>
            <a:srgbClr val="B92E32"/>
          </a:solidFill>
          <a:ln>
            <a:solidFill>
              <a:srgbClr val="B92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7F01F3-D120-480F-AC18-A795F933AE6D}"/>
              </a:ext>
            </a:extLst>
          </p:cNvPr>
          <p:cNvSpPr/>
          <p:nvPr/>
        </p:nvSpPr>
        <p:spPr>
          <a:xfrm>
            <a:off x="6095999" y="1927908"/>
            <a:ext cx="5245097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隋朝（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581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618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年，一说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619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年或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630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年）是中国历史上承南北朝下启唐朝的大一统王朝，因唐朝与隋朝的文化、制度、社会特点一脉相承，故史学家常将两朝合称为隋唐。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大定元年（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581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年）二月，北周静帝禅让帝位于杨坚，北周覆亡。杨坚定国号为“隋”，初都长安（今西安汉长安城遗址）开皇三年迁大兴城。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随后南下灭陈朝，统一中国，结束了自西晋末年以来长达近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300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年的分裂局面。隋文帝在位年间社会民生富庶、人民安居乐业、政治安定，开创了开皇之治的繁荣局面。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隋炀帝过度消耗国力，最后引发了隋末民变和贵族叛变。大业十四年（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618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年）隋朝灭亡，享国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38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EA3ED9-5126-4720-8BE3-7857F5DD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455" y="2536088"/>
            <a:ext cx="1927587" cy="211690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C8C81B-70CC-41CB-B995-C2446A526E43}"/>
              </a:ext>
            </a:extLst>
          </p:cNvPr>
          <p:cNvSpPr/>
          <p:nvPr/>
        </p:nvSpPr>
        <p:spPr>
          <a:xfrm>
            <a:off x="1397631" y="333217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隋朝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F0A5F5-1A2A-4AD4-8969-1C32AF1E978F}"/>
              </a:ext>
            </a:extLst>
          </p:cNvPr>
          <p:cNvSpPr/>
          <p:nvPr/>
        </p:nvSpPr>
        <p:spPr>
          <a:xfrm>
            <a:off x="1727637" y="1583680"/>
            <a:ext cx="1426466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581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97C7DA-76E5-4FAE-B54C-DFC46A6D439F}"/>
              </a:ext>
            </a:extLst>
          </p:cNvPr>
          <p:cNvSpPr/>
          <p:nvPr/>
        </p:nvSpPr>
        <p:spPr>
          <a:xfrm>
            <a:off x="1580571" y="5853563"/>
            <a:ext cx="1720598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618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F061620-15D2-4FEA-8184-E6879FC76D72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329F8FA-A08A-41DC-B79F-F5EBE7C1F805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6EB617F-DB7F-42DE-9C84-096C34E03D0F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C0578DD0-D436-4D17-AB58-7D6450B9CBB1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32CED0B-A899-482C-BFA2-C9F8534A537B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6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611D8D-A743-4867-B8AA-0E8C797E9E3A}"/>
              </a:ext>
            </a:extLst>
          </p:cNvPr>
          <p:cNvSpPr/>
          <p:nvPr/>
        </p:nvSpPr>
        <p:spPr>
          <a:xfrm>
            <a:off x="5913001" y="1524147"/>
            <a:ext cx="5380035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唐朝（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618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—907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年），是继隋朝之后的大一统王朝，共历二十一帝，享国二百八十九年，是公认的中国最强盛的时代之一。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隋末天下群雄并起，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617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年唐国公李渊发动晋阳兵变，次年在长安称帝建立唐朝，因皇室姓李，故又称为李唐。唐太宗继位后开创贞观之治，唐高宗承贞观遗风开创永徽之治，之后武则天一度以周代唐，神龙革命后恢复大唐国号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唐玄宗即位后励精图治，开创了经济繁荣、四夷宾服、万邦来朝的开元盛世，天宝末，全国人口达八千万上下。安史之乱后藩镇割据、宦官专权导致国力渐衰，中后期又经元和中兴、会昌中兴、大中之治国势复振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878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年爆发黄巢起义破坏了唐朝统治根基，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907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年朱温篡唐，唐朝覆亡，中国进入五代十国。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F909F0-07E9-401B-BC68-09089716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43" y="2444623"/>
            <a:ext cx="2094413" cy="26077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599383-A3B9-46D7-831A-C7AD25DB382D}"/>
              </a:ext>
            </a:extLst>
          </p:cNvPr>
          <p:cNvSpPr/>
          <p:nvPr/>
        </p:nvSpPr>
        <p:spPr>
          <a:xfrm>
            <a:off x="1413721" y="3366191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唐朝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27A338-44D6-443C-8D1A-01A1CF3D86A6}"/>
              </a:ext>
            </a:extLst>
          </p:cNvPr>
          <p:cNvSpPr/>
          <p:nvPr/>
        </p:nvSpPr>
        <p:spPr>
          <a:xfrm>
            <a:off x="1732666" y="1524147"/>
            <a:ext cx="1687877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618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75DEB0-BCDE-419D-81D4-8D7244B05B55}"/>
              </a:ext>
            </a:extLst>
          </p:cNvPr>
          <p:cNvSpPr/>
          <p:nvPr/>
        </p:nvSpPr>
        <p:spPr>
          <a:xfrm>
            <a:off x="1732666" y="5881648"/>
            <a:ext cx="1616344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907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F3C531-7089-483F-A416-B52ADD16794B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1F94DE1-10A8-4F0C-B807-85C8D8D1BBF7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BAD5DF9-C5D3-47D6-93E9-2BD3D872037F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61A09BAC-B299-4367-BB20-BB687663B97D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6E74340D-D3BC-40FD-AF1C-DA0E373E3EB3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7F6C56B-736B-4FB3-9FA5-4B0E2B74D0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52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974156E-1250-426C-A1A8-49771B1C9AE8}"/>
              </a:ext>
            </a:extLst>
          </p:cNvPr>
          <p:cNvSpPr/>
          <p:nvPr/>
        </p:nvSpPr>
        <p:spPr>
          <a:xfrm>
            <a:off x="3825533" y="2079077"/>
            <a:ext cx="70850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五代十国（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907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—960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年）是中国历史上的一段大分裂时期。这一称谓出自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《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新五代史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》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，是对五代（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907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—960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年）与十国（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902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—979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年）的合称。</a:t>
            </a: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五代是指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907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年唐朝灭亡后依次更替的位于中原地区的五个政权，即后梁、后唐、后晋、后汉与后周。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960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年，后周赵匡胤发动陈桥兵变，黄袍加身，篡后周建立北宋，五代结束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F32566-36C5-4670-A27F-90CABC78C1B6}"/>
              </a:ext>
            </a:extLst>
          </p:cNvPr>
          <p:cNvSpPr/>
          <p:nvPr/>
        </p:nvSpPr>
        <p:spPr>
          <a:xfrm>
            <a:off x="3825533" y="3780373"/>
            <a:ext cx="7085009" cy="636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五代依次为梁、唐、晋、汉、周五个朝代，即“朱李石刘郭，梁唐晋汉周”。史称后梁、后唐、后晋、后汉与后周。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AE7332-48EA-496D-838B-6ADA6829BE11}"/>
              </a:ext>
            </a:extLst>
          </p:cNvPr>
          <p:cNvSpPr/>
          <p:nvPr/>
        </p:nvSpPr>
        <p:spPr>
          <a:xfrm>
            <a:off x="3825533" y="4641438"/>
            <a:ext cx="7198065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十国为南吴、吴越、前蜀、后蜀、闽、南汉、南平、马楚、南唐、北汉，即“吴唐吴越前后蜀，南北两汉闽平楚”十国中方面，江南地区有南吴、南唐、吴越国、闽国等。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BBA0B3-4CAD-48E6-8B42-B735629E9CDE}"/>
              </a:ext>
            </a:extLst>
          </p:cNvPr>
          <p:cNvSpPr/>
          <p:nvPr/>
        </p:nvSpPr>
        <p:spPr>
          <a:xfrm>
            <a:off x="454308" y="3360291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五代十国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C90814-C583-4704-A846-3BA01166B9A1}"/>
              </a:ext>
            </a:extLst>
          </p:cNvPr>
          <p:cNvSpPr/>
          <p:nvPr/>
        </p:nvSpPr>
        <p:spPr>
          <a:xfrm>
            <a:off x="1686753" y="1531486"/>
            <a:ext cx="1907835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907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3E4363-47D5-42F6-B8C4-E2EC31FE2C75}"/>
              </a:ext>
            </a:extLst>
          </p:cNvPr>
          <p:cNvSpPr/>
          <p:nvPr/>
        </p:nvSpPr>
        <p:spPr>
          <a:xfrm>
            <a:off x="1675155" y="5931266"/>
            <a:ext cx="161300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960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8F4875-3CB3-4F9F-A74F-C6E54092F8EE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1117C2A-7757-4BBF-B625-A866585EFF2E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5D7294-72D1-490E-AD22-D8F014AF3F4B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FCB15D58-E084-4C30-98EA-6F39315F94A4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0DEBDC20-7D80-4665-83C1-D41C19528DE4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8E4082F-4383-48B1-87FE-BE8A8B112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9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D9DA28B-B6CB-4D7D-B7D0-2C13E0A243B4}"/>
              </a:ext>
            </a:extLst>
          </p:cNvPr>
          <p:cNvSpPr/>
          <p:nvPr/>
        </p:nvSpPr>
        <p:spPr>
          <a:xfrm>
            <a:off x="6025019" y="1816260"/>
            <a:ext cx="5295616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宋朝（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960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—1279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年）是中国历史上承五代十国下启元朝的朝代，分北宋和南宋两个阶段，共历十八帝，享国三百一十九年。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960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后周诸将发动陈桥兵变，拥立宋州归德军节度使赵匡胤为帝，建立宋朝。赵匡胤为避免晚唐藩镇割据和宦官专权乱象，采取重文抑武方针，加强中央集权，并剥夺武将兵权。宋太宗继位后统一全国，宋真宗与辽国缔结澶渊之盟后逐渐步入治世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1125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年金国大举南侵，导致靖康之耻，北宋灭亡。康王赵构于南京应天府即位，建立了南宋。绍兴和议后与金国以秦岭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-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淮河为界，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1234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年联蒙灭金，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1235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年爆发宋元战争，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1276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年元朝攻占临安，崖山海战后，南宋灭亡。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120DAA-829D-448D-89A9-5DA8E18C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265" y="2467960"/>
            <a:ext cx="2116987" cy="280059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5A4C2A5-5482-42C2-9169-C989AF13A745}"/>
              </a:ext>
            </a:extLst>
          </p:cNvPr>
          <p:cNvSpPr/>
          <p:nvPr/>
        </p:nvSpPr>
        <p:spPr>
          <a:xfrm>
            <a:off x="1464003" y="336016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宋朝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F9A831-2818-46CB-A56D-5C2F30CAD553}"/>
              </a:ext>
            </a:extLst>
          </p:cNvPr>
          <p:cNvSpPr/>
          <p:nvPr/>
        </p:nvSpPr>
        <p:spPr>
          <a:xfrm>
            <a:off x="1687644" y="1558513"/>
            <a:ext cx="1700350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960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0CBA57-2B07-4C03-8D37-AB58037D47AD}"/>
              </a:ext>
            </a:extLst>
          </p:cNvPr>
          <p:cNvSpPr/>
          <p:nvPr/>
        </p:nvSpPr>
        <p:spPr>
          <a:xfrm>
            <a:off x="1584934" y="5868107"/>
            <a:ext cx="156916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1279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7FECB90-D2E5-4DD2-9F43-6ED0CC7B1AAE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D7D2384-0A68-4834-8079-CAD6EF40358E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78795FA-22B6-42D5-83B1-C243740293B2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109AF64D-D09D-4F7B-A258-4A7FB1BE451F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BC7A435C-B449-4DD1-BBE0-21B5C30DFD7D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5FD2644-886D-48A9-9C0A-5DF0D80D18BF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978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2D0DC1E-5D9B-42FE-B184-FDD9A85308CD}"/>
              </a:ext>
            </a:extLst>
          </p:cNvPr>
          <p:cNvSpPr/>
          <p:nvPr/>
        </p:nvSpPr>
        <p:spPr>
          <a:xfrm>
            <a:off x="6096000" y="1675485"/>
            <a:ext cx="508450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元朝（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1271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—1368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年）是蒙古族建立的王朝，定都大都（今北京），传五世十一帝，历时九十八年。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1206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年，成吉思汗铁木真统一漠北建立蒙古帝国后开始对外扩张，先后攻灭西辽、西夏、花剌子模、东夏、金等国。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蒙哥汗去世后，引发了阿里不哥与忽必烈的汗位之争，促使大蒙古国分裂。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1260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年忽必烈即汗位，建元“中统”。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1271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年，忽必烈取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《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易经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》“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大哉乾元”之意改国号为“大元”，次年迁都燕京，称大都。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1279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（至元十六年），元军在崖山海战消灭南宋，结束了长期的战乱局面。之后元朝持续对外扩张，但在出海征伐日本和东南亚诸国时屡遭失利，如元日战争、元越战争、元缅战争、元爪战争等。元中期政变频繁，政治始终未上正轨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BBC2D0-3D8C-446F-B77F-7112AA85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395" y="2479315"/>
            <a:ext cx="2096184" cy="23825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0FA30F-90BB-48C3-93AD-B290D82F93BF}"/>
              </a:ext>
            </a:extLst>
          </p:cNvPr>
          <p:cNvSpPr/>
          <p:nvPr/>
        </p:nvSpPr>
        <p:spPr>
          <a:xfrm>
            <a:off x="1331420" y="3264041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元朝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722E8F-9238-4D6F-B4AE-E53A58E0E3E3}"/>
              </a:ext>
            </a:extLst>
          </p:cNvPr>
          <p:cNvSpPr/>
          <p:nvPr/>
        </p:nvSpPr>
        <p:spPr>
          <a:xfrm>
            <a:off x="1582057" y="1543735"/>
            <a:ext cx="185496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1271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3FE8B2-F3F3-4EB6-A9EA-F088094C99E7}"/>
              </a:ext>
            </a:extLst>
          </p:cNvPr>
          <p:cNvSpPr/>
          <p:nvPr/>
        </p:nvSpPr>
        <p:spPr>
          <a:xfrm>
            <a:off x="1582057" y="5871473"/>
            <a:ext cx="1612748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1368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BEF4643-5DC2-43F6-8C6D-2E69A7A7989C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CEC8D96-7F4E-4BE7-A16A-4C0CE71D5A05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48DBC62-47C3-454C-8152-9F35325F8C54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0C625C9C-2010-4EFD-9CAA-FE07586795A8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A3811114-A4C1-4448-B9CC-8AEC18F8E95F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DD44BFA-4345-4390-8B85-51385FE1DE6A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147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111AD87-2DC5-4FA0-BF3A-94B29B4BC378}"/>
              </a:ext>
            </a:extLst>
          </p:cNvPr>
          <p:cNvSpPr/>
          <p:nvPr/>
        </p:nvSpPr>
        <p:spPr>
          <a:xfrm>
            <a:off x="5957198" y="1775875"/>
            <a:ext cx="5244204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明朝（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1368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[1]  ―1644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年）是中国历史上最后一个由汉族建立的大一统王朝，共传十六帝，享国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276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年。元末民不聊生，爆发红巾起义，朱元璋加入郭子兴队伍。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1364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年朱元璋称吴王，建立西吴。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1368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年朱元璋称帝，国号为大明，因皇室姓朱，又称朱明，定都于应天府；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1420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年朱棣迁都至顺天府，以应天府为陪都。明初历经洪武之治、永乐盛世、仁宣之治等治世，政治清明、国力强盛。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中期经土木之变由盛转衰，后经弘治中兴、嘉靖中兴、万历中兴国势复振，晚明因东林党争和天灾外患导致国力衰退，爆发明末农民起义。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1644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年李自成攻入北京，崇祯帝自缢殉国，明朝覆灭。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BDEAA0-D27E-4655-BF14-F5A6D284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57" y="2151362"/>
            <a:ext cx="1639871" cy="339857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8E3E7F-C310-4F26-9994-DADCA850DAB0}"/>
              </a:ext>
            </a:extLst>
          </p:cNvPr>
          <p:cNvSpPr/>
          <p:nvPr/>
        </p:nvSpPr>
        <p:spPr>
          <a:xfrm>
            <a:off x="1441172" y="3264041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明朝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FEC9AD-CA16-4E8A-8EB6-FD25DF54C38B}"/>
              </a:ext>
            </a:extLst>
          </p:cNvPr>
          <p:cNvSpPr/>
          <p:nvPr/>
        </p:nvSpPr>
        <p:spPr>
          <a:xfrm>
            <a:off x="1514232" y="1589441"/>
            <a:ext cx="1639871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1368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5557AF-0867-4118-A59C-A862155CBCB5}"/>
              </a:ext>
            </a:extLst>
          </p:cNvPr>
          <p:cNvSpPr/>
          <p:nvPr/>
        </p:nvSpPr>
        <p:spPr>
          <a:xfrm>
            <a:off x="1514231" y="5856776"/>
            <a:ext cx="1639871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1644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5A2D2B1-6185-4607-AD69-93506A186836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099023B-4C1D-414F-A680-6CC3DA59E74D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A4583D3-7CA5-452E-A4F3-A0016C5578EC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CF1F4963-0A4B-407E-827F-82D1CA469C2D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45CA6962-E3B3-4BAB-8E26-E55C5A5B757F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99E74C2-FDE5-43B7-ADE8-F2E8D670AE12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97926A-6B3B-412C-9788-0CEC55D76913}"/>
              </a:ext>
            </a:extLst>
          </p:cNvPr>
          <p:cNvSpPr/>
          <p:nvPr/>
        </p:nvSpPr>
        <p:spPr>
          <a:xfrm>
            <a:off x="580802" y="38728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原始社会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F28DF7A-60D4-4A60-91DC-94CA96E5674E}"/>
              </a:ext>
            </a:extLst>
          </p:cNvPr>
          <p:cNvSpPr/>
          <p:nvPr/>
        </p:nvSpPr>
        <p:spPr>
          <a:xfrm>
            <a:off x="2890890" y="0"/>
            <a:ext cx="263213" cy="263213"/>
          </a:xfrm>
          <a:prstGeom prst="ellipse">
            <a:avLst/>
          </a:prstGeom>
          <a:solidFill>
            <a:schemeClr val="accent2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40EDEC-AE00-4F2E-8E68-5D606D73F221}"/>
              </a:ext>
            </a:extLst>
          </p:cNvPr>
          <p:cNvSpPr/>
          <p:nvPr/>
        </p:nvSpPr>
        <p:spPr>
          <a:xfrm>
            <a:off x="6011268" y="417378"/>
            <a:ext cx="537586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中国历史源远流长，旷古悠久，自黄帝王朝的姬轩辕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也说公孙轩辕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)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（公元前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2717-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2599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年）时期算起，至今已有约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5000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年的历史了。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49CEA4-BB4A-449C-BEA7-D6C3C053996F}"/>
              </a:ext>
            </a:extLst>
          </p:cNvPr>
          <p:cNvSpPr/>
          <p:nvPr/>
        </p:nvSpPr>
        <p:spPr>
          <a:xfrm>
            <a:off x="6011268" y="1721233"/>
            <a:ext cx="5251088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夏朝（约前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世纪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约前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世纪 ）是中国史书中记载的第一个世袭制朝代。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一般认为夏朝是多个部落联盟或复杂酋邦形式的国家。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夏时期的文物中有一定数量的青铜和玉制的礼器，年代约在新石器时代晚期、青铜时代初期。根据史书记载，禹传位于子启，改变了原始部落的禅让制，开创中国近四千年世袭的先河。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因此中国历史上的“家天下”，从夏朝的建立开始。夏族的十一支姒姓部落与夏后氏中央王室在血缘上有宗法关系，政治上有分封关系，经济上有贡赋关系，大致构成夏王朝的核心领土范围。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59DD54-D9AD-4D13-8197-1E785159E7AD}"/>
              </a:ext>
            </a:extLst>
          </p:cNvPr>
          <p:cNvSpPr/>
          <p:nvPr/>
        </p:nvSpPr>
        <p:spPr>
          <a:xfrm>
            <a:off x="1612316" y="334321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夏朝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4A39E7-B83E-45F6-9356-F8B81FA7BE0E}"/>
              </a:ext>
            </a:extLst>
          </p:cNvPr>
          <p:cNvSpPr/>
          <p:nvPr/>
        </p:nvSpPr>
        <p:spPr>
          <a:xfrm>
            <a:off x="1175279" y="1521290"/>
            <a:ext cx="1978824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约公元前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21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世纪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037889-9783-480C-8A5D-B9C843709DF6}"/>
              </a:ext>
            </a:extLst>
          </p:cNvPr>
          <p:cNvSpPr/>
          <p:nvPr/>
        </p:nvSpPr>
        <p:spPr>
          <a:xfrm>
            <a:off x="1175281" y="5931266"/>
            <a:ext cx="1978822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约公元前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世纪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C2B876B-C869-4289-8E7B-F530E1924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42"/>
          <a:stretch/>
        </p:blipFill>
        <p:spPr>
          <a:xfrm>
            <a:off x="3439286" y="2305896"/>
            <a:ext cx="2283778" cy="292587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4DC98F5-AE7E-4D4F-8A65-7999EE0B880B}"/>
              </a:ext>
            </a:extLst>
          </p:cNvPr>
          <p:cNvSpPr/>
          <p:nvPr/>
        </p:nvSpPr>
        <p:spPr>
          <a:xfrm>
            <a:off x="495424" y="3545906"/>
            <a:ext cx="1394934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(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约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500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)</a:t>
            </a:r>
            <a:endParaRPr lang="zh-CN" altLang="en-US" spc="100" dirty="0"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926FBBD-6DEB-4840-9E8E-F7C9AE3B978C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2" name="直接连接符 1">
              <a:extLst>
                <a:ext uri="{FF2B5EF4-FFF2-40B4-BE49-F238E27FC236}">
                  <a16:creationId xmlns:a16="http://schemas.microsoft.com/office/drawing/2014/main" id="{FF8433E0-EE7C-4E09-ADA7-2A577D503986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242C4B9-06FD-4F8A-9CCF-D02160E53420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7ABE6D04-4392-4769-BD42-B1ECE50C583F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58291A13-FD23-413C-B217-F8F21E854498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E70A779-4698-4E19-AF64-9295F3158D11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1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F33AD4F-877B-4A4A-AF2E-0B55A7AC5D81}"/>
              </a:ext>
            </a:extLst>
          </p:cNvPr>
          <p:cNvSpPr/>
          <p:nvPr/>
        </p:nvSpPr>
        <p:spPr>
          <a:xfrm>
            <a:off x="5959474" y="1628174"/>
            <a:ext cx="544512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清朝（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1644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—1912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年）是中国历史最后一个封建王朝，共传十帝，享国二百六十八年。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1616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年，建州女真部首领努尔哈赤建立后金。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1636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年，皇太极改国号为大清。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1644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年大顺攻占明朝国都北京，驻守山海关的明将吴三桂降清，一片石之战后，摄政王多尔衮率领清军趁势入关，同年顺治帝迁都北京，从此清朝取代明朝成为全国统治者。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政治上推行首崇满洲、圈地投充、剃发易服、迁海令、文字狱等，军事上平定大顺、大西、南明等政权，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年间逐步掌控全国。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康雍乾三朝走向鼎盛，统一多民族国家得到巩固，封建专制推向了最高峰。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92C036-5941-4BE1-AC2A-EB0D339E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336" y="2282937"/>
            <a:ext cx="1403697" cy="27124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C14CABA-1071-4953-AFF6-262EEB3A949E}"/>
              </a:ext>
            </a:extLst>
          </p:cNvPr>
          <p:cNvSpPr/>
          <p:nvPr/>
        </p:nvSpPr>
        <p:spPr>
          <a:xfrm>
            <a:off x="1467382" y="326397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清朝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90AB99-3F0B-4733-ABC2-4305227BC6C5}"/>
              </a:ext>
            </a:extLst>
          </p:cNvPr>
          <p:cNvSpPr/>
          <p:nvPr/>
        </p:nvSpPr>
        <p:spPr>
          <a:xfrm>
            <a:off x="1568982" y="1518747"/>
            <a:ext cx="1685681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1644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1148F6-1119-486B-AFF7-6EFD23FB075A}"/>
              </a:ext>
            </a:extLst>
          </p:cNvPr>
          <p:cNvSpPr/>
          <p:nvPr/>
        </p:nvSpPr>
        <p:spPr>
          <a:xfrm>
            <a:off x="1570021" y="5891550"/>
            <a:ext cx="1685681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1912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F7BBD6C-135E-4609-BBD4-430B35631B03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B9B6367-DEAC-41BD-91EF-3BBFD69F6E9A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370610A-6E6C-4867-AD23-67CC5AC1C574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5F378BB3-4916-4B75-AC22-5F8A1399EC5D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066DFCD8-87A4-40A1-9500-8E7351619C13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28F454A-D5B8-49AE-A539-EC97CBC564ED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43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41BFFE2-9399-4DB0-A6A5-50D5E611D977}"/>
              </a:ext>
            </a:extLst>
          </p:cNvPr>
          <p:cNvSpPr/>
          <p:nvPr/>
        </p:nvSpPr>
        <p:spPr>
          <a:xfrm>
            <a:off x="5723425" y="1106825"/>
            <a:ext cx="5508674" cy="5397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中华民国（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1912——1949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），位于亚洲东部、东临太平洋。是辛亥革命以后建立的亚洲第一个民主共和国，简称民国。为第二次世界大战的主要战胜国及联合国五个主要创始会员国之一。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1911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年辛亥革命爆发后，革命党在南京建立临时政府，各省代表推举孙中山为临时大总统，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1912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年元月民国正式建立。以袁世凯为首的北洋势力主政中国，北洋政府分崩离析后政局动荡不安，孙中山南下广州，召开国民党一大，建立黄埔军校随而建立国民政府，促成国共合作后的孙中山不久病逝。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1926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年蒋介石继承孙中山遗志领导国民北伐，意欲统一中国，到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1928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年东北易帜，国民政府从形式上统一中国，蒋介石成为继孙中山之后的国民党领袖。统一之后，民国进入黄金十年建设时期，此间社会稳定，教育稳步发展、趋于定型。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1937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年抗战全面爆发，中国成为反法西斯同盟国，国际地位大大提高，一举成为美英中苏四大国。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1949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年后因国共内战失利而迁台。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1EE890-1DA6-424B-A911-2A031FCE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006" y="2300236"/>
            <a:ext cx="1957195" cy="302696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6E0CA40-18CF-46D7-90CD-FFD5FE000A8F}"/>
              </a:ext>
            </a:extLst>
          </p:cNvPr>
          <p:cNvSpPr/>
          <p:nvPr/>
        </p:nvSpPr>
        <p:spPr>
          <a:xfrm>
            <a:off x="455967" y="304427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中华民国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77CA6D-8D0F-41D6-AA22-ABE1BC2D8881}"/>
              </a:ext>
            </a:extLst>
          </p:cNvPr>
          <p:cNvSpPr/>
          <p:nvPr/>
        </p:nvSpPr>
        <p:spPr>
          <a:xfrm>
            <a:off x="1567543" y="1538376"/>
            <a:ext cx="1773313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1912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29BAB8-F92B-44A3-9538-587BE8DAAB4D}"/>
              </a:ext>
            </a:extLst>
          </p:cNvPr>
          <p:cNvSpPr/>
          <p:nvPr/>
        </p:nvSpPr>
        <p:spPr>
          <a:xfrm>
            <a:off x="1567543" y="5911186"/>
            <a:ext cx="1579791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1949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41CB29-0F23-48E9-8346-537F7B0C1139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4B5B056-B0EE-4947-8440-03CDC328A1DE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3E63B2F-135A-43F1-B13C-06D6B43D27AE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829840D2-7ADE-42D0-BF20-080F566842B2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559D5871-7807-45E9-9D38-0D97B26E5CEE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4C46FF8-E53D-4122-9569-C1755D1CDA6E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3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932AEBF-843B-4B5F-A388-F804A7B43A4A}"/>
              </a:ext>
            </a:extLst>
          </p:cNvPr>
          <p:cNvSpPr/>
          <p:nvPr/>
        </p:nvSpPr>
        <p:spPr>
          <a:xfrm>
            <a:off x="5773291" y="1898564"/>
            <a:ext cx="5852653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中华人民共和国位于亚洲东部，太平洋西岸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，是工人阶级领导的、以工农联盟为基础的人民民主专政的社会主义国家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。</a:t>
            </a:r>
          </a:p>
          <a:p>
            <a:pPr>
              <a:lnSpc>
                <a:spcPct val="130000"/>
              </a:lnSpc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1949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年（己丑年）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日成立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]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，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以五星红旗为国旗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《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义勇军进行曲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》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为国歌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，国徽内容包括国旗、天安门、齿轮和麦稻穗，首都北京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，省级行政区划为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个省、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个自治区、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4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个直辖市、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个特别行政区，是一个以汉族为主体民族，由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个民族构成的统一多民族国家，汉族占总人口的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91.51%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新中国成立后，随即开展经济恢复与建设，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1953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年开始三大改造，到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1956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年确立了社会主义制度，进入社会主义探索阶段。文化大革命之后开始改革开放，逐步确立了中国特色社会主义制度。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3259BE-D2CF-477D-B6E5-D63E88C26A92}"/>
              </a:ext>
            </a:extLst>
          </p:cNvPr>
          <p:cNvSpPr/>
          <p:nvPr/>
        </p:nvSpPr>
        <p:spPr>
          <a:xfrm>
            <a:off x="972966" y="1593923"/>
            <a:ext cx="2266993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1949.10.1--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至今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ACABB1-C923-4252-B9A3-1E17F2BE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938" y="2444864"/>
            <a:ext cx="2074858" cy="26407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7CA672-06D3-487E-BC77-CE72B32E0905}"/>
              </a:ext>
            </a:extLst>
          </p:cNvPr>
          <p:cNvSpPr/>
          <p:nvPr/>
        </p:nvSpPr>
        <p:spPr>
          <a:xfrm>
            <a:off x="1310492" y="2063574"/>
            <a:ext cx="861774" cy="395236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中华人民共和国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1794683-71F4-411C-A3E7-186A1B680B59}"/>
              </a:ext>
            </a:extLst>
          </p:cNvPr>
          <p:cNvGrpSpPr/>
          <p:nvPr/>
        </p:nvGrpSpPr>
        <p:grpSpPr>
          <a:xfrm>
            <a:off x="1818825" y="0"/>
            <a:ext cx="2329314" cy="6858000"/>
            <a:chOff x="1818825" y="0"/>
            <a:chExt cx="2329314" cy="685800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724F321-7242-4CC3-8975-8A60E04DDF5F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D269D62-8B41-42A2-A0C4-2FC49F7F2939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29E8D5A7-B996-4E56-AFC0-861CC54FF844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D88895D6-C213-41D9-ABF2-EEA4B6EF1276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DF6BA7F-B2F4-49C0-BE5F-5729063C4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1219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F58E02-5231-4BFF-A2B4-C2DB10AD8AF3}"/>
              </a:ext>
            </a:extLst>
          </p:cNvPr>
          <p:cNvSpPr txBox="1"/>
          <p:nvPr/>
        </p:nvSpPr>
        <p:spPr>
          <a:xfrm>
            <a:off x="2491354" y="2218909"/>
            <a:ext cx="72092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spc="-3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中国历史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34B83E-6F83-400C-B3D6-7511C05BAC4E}"/>
              </a:ext>
            </a:extLst>
          </p:cNvPr>
          <p:cNvSpPr/>
          <p:nvPr/>
        </p:nvSpPr>
        <p:spPr>
          <a:xfrm>
            <a:off x="3041318" y="4201774"/>
            <a:ext cx="6109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300" dirty="0">
                <a:solidFill>
                  <a:srgbClr val="333333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中国从原始社会到二十一世纪之间的历史时间列表</a:t>
            </a:r>
            <a:endParaRPr lang="zh-CN" altLang="en-US" spc="300" dirty="0"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AD49E9-406B-42D7-9BAD-EB5DAD9F0A2F}"/>
              </a:ext>
            </a:extLst>
          </p:cNvPr>
          <p:cNvSpPr/>
          <p:nvPr/>
        </p:nvSpPr>
        <p:spPr>
          <a:xfrm>
            <a:off x="3866399" y="4634745"/>
            <a:ext cx="40874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Chinese history refers to the history of China from Chinese civilization to the present. Chinese has a long history, since the Yellow Emperor of the Ji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Xuanyuan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Dynasty (also called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Xuanyuan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period is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Gongsun</a:t>
            </a: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) about 5000 years from the date of Three Emperors and Five Sovereigns; about 4600 years; since the Xia Dynasty about nearly 4100 years; from the China first unified centralized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5CA120-2032-45D3-A664-B8FB02784FF8}"/>
              </a:ext>
            </a:extLst>
          </p:cNvPr>
          <p:cNvSpPr txBox="1"/>
          <p:nvPr/>
        </p:nvSpPr>
        <p:spPr>
          <a:xfrm>
            <a:off x="5638800" y="5314950"/>
            <a:ext cx="914400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C00000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包图网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3153C1-3034-4ACC-AA2D-ED54C6F9D4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83" y="2316378"/>
            <a:ext cx="737183" cy="7371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3B8D11-1470-4147-971D-B68042AC9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" y="0"/>
            <a:ext cx="2191318" cy="26517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2E94123-1EC7-4779-A07B-04E8A88F01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5" t="78764" r="56909"/>
          <a:stretch/>
        </p:blipFill>
        <p:spPr>
          <a:xfrm>
            <a:off x="1227659" y="3689758"/>
            <a:ext cx="2174288" cy="674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F76B85-D748-45C9-9FA1-E8DC6C4E8E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5" t="78764" r="56909"/>
          <a:stretch/>
        </p:blipFill>
        <p:spPr>
          <a:xfrm>
            <a:off x="8085484" y="1885489"/>
            <a:ext cx="871787" cy="270623"/>
          </a:xfrm>
          <a:prstGeom prst="rect">
            <a:avLst/>
          </a:prstGeom>
        </p:spPr>
      </p:pic>
      <p:pic>
        <p:nvPicPr>
          <p:cNvPr id="1028" name="Picture 4" descr="龙png素材_百度图片搜索">
            <a:extLst>
              <a:ext uri="{FF2B5EF4-FFF2-40B4-BE49-F238E27FC236}">
                <a16:creationId xmlns:a16="http://schemas.microsoft.com/office/drawing/2014/main" id="{7308C33C-53A6-4CA2-9A18-033B31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33" y="997956"/>
            <a:ext cx="3101002" cy="161281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19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FF9409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accent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accent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1.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在包图网出售的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模板是免版税类（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RF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：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Royalty-Free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）正版受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《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中国人民共和国著作法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》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和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《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世界版权公约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》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2.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不得将包图网的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模板、</a:t>
            </a:r>
            <a:r>
              <a:rPr lang="en-US" altLang="zh-CN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PPT</a:t>
            </a:r>
            <a:r>
              <a:rPr lang="zh-CN" altLang="en-US" sz="1200" dirty="0">
                <a:solidFill>
                  <a:schemeClr val="accent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9409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更多精品</a:t>
            </a:r>
            <a:r>
              <a:rPr lang="en-US" altLang="zh-CN" b="1" dirty="0">
                <a:solidFill>
                  <a:srgbClr val="FF9409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PPT</a:t>
            </a:r>
            <a:r>
              <a:rPr lang="zh-CN" altLang="en-US" b="1" dirty="0">
                <a:solidFill>
                  <a:srgbClr val="FF9409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模板：</a:t>
            </a:r>
            <a:r>
              <a:rPr lang="en-US" altLang="zh-CN" b="1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  <a:hlinkClick r:id="rId3"/>
              </a:rPr>
              <a:t>http://ibaotu.com/ppt/</a:t>
            </a:r>
            <a:endParaRPr lang="zh-CN" altLang="en-US" b="1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ea"/>
                  <a:sym typeface="字魂36号-正文宋楷" panose="02000000000000000000" pitchFamily="2" charset="-122"/>
                  <a:hlinkClick r:id="rId3"/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180DED-14D8-40DE-922D-A139412FE7BA}"/>
              </a:ext>
            </a:extLst>
          </p:cNvPr>
          <p:cNvCxnSpPr>
            <a:cxnSpLocks/>
          </p:cNvCxnSpPr>
          <p:nvPr/>
        </p:nvCxnSpPr>
        <p:spPr>
          <a:xfrm>
            <a:off x="1717066" y="6294688"/>
            <a:ext cx="21996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1FCED3B-6AEB-4346-8C2E-12D852EA712E}"/>
              </a:ext>
            </a:extLst>
          </p:cNvPr>
          <p:cNvSpPr/>
          <p:nvPr/>
        </p:nvSpPr>
        <p:spPr>
          <a:xfrm>
            <a:off x="6096001" y="2055771"/>
            <a:ext cx="5283200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商朝（约公元前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1600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约公元前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1046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年），是中国历史上的第二个朝代，是中国第一个有直接的同时期的文字记载的王朝。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夏朝方国商国君主商汤率方国于鸣条之战灭夏后，以“商”为国号，在亳（今商丘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建立商朝。之后，商朝国都频繁迁移，至其后裔盘庚迁殷（今安阳）后国都才稳定下来，在殷建都达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273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年，因此商朝又被后世称为“殷”或“殷商”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商朝经历了三个大的阶段。第一阶段是“先商”；第二阶段是“早商”；第三阶段是“晚商”，前后相传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世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31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王，延续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500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余年。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87243C-125C-48EC-BA2A-45FA80883999}"/>
              </a:ext>
            </a:extLst>
          </p:cNvPr>
          <p:cNvSpPr/>
          <p:nvPr/>
        </p:nvSpPr>
        <p:spPr>
          <a:xfrm>
            <a:off x="1717066" y="3122737"/>
            <a:ext cx="124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商朝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389D5D-85E0-4066-A568-C75163841F64}"/>
              </a:ext>
            </a:extLst>
          </p:cNvPr>
          <p:cNvSpPr/>
          <p:nvPr/>
        </p:nvSpPr>
        <p:spPr>
          <a:xfrm>
            <a:off x="1149701" y="1520838"/>
            <a:ext cx="2117894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约公元前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1600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9628C9-574C-4D85-9607-729A574DB52C}"/>
              </a:ext>
            </a:extLst>
          </p:cNvPr>
          <p:cNvSpPr/>
          <p:nvPr/>
        </p:nvSpPr>
        <p:spPr>
          <a:xfrm>
            <a:off x="1121528" y="5931266"/>
            <a:ext cx="2117894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约公元前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1046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AF288C-731E-45B2-BC4F-48E8A4414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25" y="2112403"/>
            <a:ext cx="2346933" cy="3129244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BC510E5-3024-4752-9DC2-9D5CCF9918C6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A5C2AF7-30B2-4A5F-8337-C7088B1A3E54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B6F198D-3661-4202-B988-67065237E1FF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3AB9C50B-D515-4C0D-82B6-6409EA8776D4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B21031CA-A177-4136-98CC-7C1E13657335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0BE5469-EB7B-4C93-8D2D-5F8B06A48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12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4919FA8-5869-4FB6-8987-FFD37D1BE2E7}"/>
              </a:ext>
            </a:extLst>
          </p:cNvPr>
          <p:cNvSpPr/>
          <p:nvPr/>
        </p:nvSpPr>
        <p:spPr>
          <a:xfrm>
            <a:off x="5523712" y="1564205"/>
            <a:ext cx="609600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周朝（前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1046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256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年）是中国历史上继商朝之后的第三个也是最后一个世袭奴隶制王朝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其后秦汉开始成为具有从中央到地方的统一政府的大一统国家。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周亦为“华夏”一词的创造者与最初指代。周朝共传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30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代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37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王，共计约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791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年，另一说是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868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年，两者相差近一百年，问题在于周朝的建国之年一直无法确认。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周朝分为“西周”（前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世纪中期－前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771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年）与“东周”（前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770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年－前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256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年）两个时期西周由周武王姬发创建，定都镐京（宗周），成王五年营建东都成周洛邑；公元前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770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年（周平王元年），平王东迁，定都雒邑（成周），此后周朝的这段时期称为东周。史书常将西周和东周合称为两周。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其中东周时期又称“春秋战国”，分为“春秋”及“战国”两部分。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2AEF3F-4707-45FA-852F-B53ED6A541D9}"/>
              </a:ext>
            </a:extLst>
          </p:cNvPr>
          <p:cNvSpPr/>
          <p:nvPr/>
        </p:nvSpPr>
        <p:spPr>
          <a:xfrm>
            <a:off x="1515651" y="3262502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周朝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096D87-CB77-47DC-AB32-79EE2A47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057" y="2223228"/>
            <a:ext cx="1443228" cy="17415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1AAC30-655E-478E-94FE-7257C7A39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574" y="4280041"/>
            <a:ext cx="1286194" cy="157764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B523F4F-E236-45C3-915E-6B2905425850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6F650C9-056A-453E-BA40-DF29CEB632DD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418C0CF-9BA9-4801-A655-A9BF7177783D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96D95FE4-A316-4AB0-B628-8691C9C40AF2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50FEFEEF-90C2-4898-8D59-8DAA8509C735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996594C-CFB8-4314-ABD4-06E36DDB2AC9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654ACD57-63A8-4B1A-AA1F-35C69EB15E6A}"/>
              </a:ext>
            </a:extLst>
          </p:cNvPr>
          <p:cNvSpPr/>
          <p:nvPr/>
        </p:nvSpPr>
        <p:spPr>
          <a:xfrm>
            <a:off x="1818825" y="1565522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前</a:t>
            </a:r>
            <a:r>
              <a:rPr lang="en-US" altLang="zh-CN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1046</a:t>
            </a: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endParaRPr lang="zh-CN" alt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7A9C1B-8304-4D14-B8C3-4AC55AA555A8}"/>
              </a:ext>
            </a:extLst>
          </p:cNvPr>
          <p:cNvSpPr/>
          <p:nvPr/>
        </p:nvSpPr>
        <p:spPr>
          <a:xfrm>
            <a:off x="1967186" y="597806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前</a:t>
            </a:r>
            <a:r>
              <a:rPr lang="en-US" altLang="zh-CN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256</a:t>
            </a: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endParaRPr lang="zh-CN" alt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6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006EEA4-FEAF-4BA9-8000-4AA45ADD0F57}"/>
              </a:ext>
            </a:extLst>
          </p:cNvPr>
          <p:cNvSpPr/>
          <p:nvPr/>
        </p:nvSpPr>
        <p:spPr>
          <a:xfrm>
            <a:off x="6000517" y="1944765"/>
            <a:ext cx="5378684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秦朝（公元前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年－公元前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，是由战国时期的秦国发展起来的中国历史上第一个大一统王朝，传三世，共两帝一王，国祚共十四年。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秦国原为周朝的一个诸侯国，到秦始皇继位后，于公元前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230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年到前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年先后攻灭关东六国，完成华夏大一统，后北击匈奴、南并百越，建立了国土空前辽阔的王朝。公元前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年，秦王子婴向刘邦投降，秦朝灭亡。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秦朝创立帝制及以三公九卿为代表的中央官制，废除分封制代以郡县制，彻底打破自西周以来的世卿世禄制度，强力维护了国家的统一，强化中央对地方的控制，又推行车同轨、书同文、行同伦统一文化风俗，加强了大一统的凝聚力，奠定中国大一统王朝的统治基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EEB936-8AD7-4736-AC12-8642DDE1B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04"/>
          <a:stretch/>
        </p:blipFill>
        <p:spPr>
          <a:xfrm>
            <a:off x="3424519" y="2302157"/>
            <a:ext cx="2173977" cy="305756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23DFDFC-899F-4039-86BD-749B34778AAB}"/>
              </a:ext>
            </a:extLst>
          </p:cNvPr>
          <p:cNvSpPr/>
          <p:nvPr/>
        </p:nvSpPr>
        <p:spPr>
          <a:xfrm>
            <a:off x="1188083" y="3061500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秦朝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CC9A7C-E343-4B51-A650-6F183D2D53E7}"/>
              </a:ext>
            </a:extLst>
          </p:cNvPr>
          <p:cNvSpPr/>
          <p:nvPr/>
        </p:nvSpPr>
        <p:spPr>
          <a:xfrm>
            <a:off x="1511248" y="1522276"/>
            <a:ext cx="1820400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公元前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221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C88075-61CE-44A8-A4BE-9CD582F1D3DA}"/>
              </a:ext>
            </a:extLst>
          </p:cNvPr>
          <p:cNvSpPr/>
          <p:nvPr/>
        </p:nvSpPr>
        <p:spPr>
          <a:xfrm>
            <a:off x="1511248" y="5924066"/>
            <a:ext cx="1702398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公元前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207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7D2843-A33C-40E9-823E-74C7BA986AAA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9B5D295-3C03-4AA5-B001-1EB399B6AAA7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B1619B9-E61D-4E31-824B-BB7EA992AA24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C301EE0A-BFC9-4F8B-8676-D3620E824B9E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B9D4C102-3934-453F-878D-7D8B47601007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75DE14B-099C-4618-A673-7DB3A130E154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00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C53F635-680D-4F87-AC89-04824559FE19}"/>
              </a:ext>
            </a:extLst>
          </p:cNvPr>
          <p:cNvSpPr/>
          <p:nvPr/>
        </p:nvSpPr>
        <p:spPr>
          <a:xfrm>
            <a:off x="6096000" y="1611687"/>
            <a:ext cx="5041897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西楚（前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-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年）是中国历史上继秦朝之后出现的政权，为鲁公项羽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姬姓项国后裔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)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所建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今江苏宿迁）。公元前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年四月，名义上统一了秦朝末年疆域的绝大部分地区。建都彭城（今江苏徐州），国祚四年。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秦朝末年，爆发农民起义。一时间，四方响应，天下大乱，身为楚国贵族的项梁、项羽趁势崛起。公元前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207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年（秦二世三年）项羽率军五万渡河救赵王歇，于巨鹿之战大破章邯、王离领导的秦军主力，威震天下，名闻诸侯，被拜为诸侯上将军，拥兵雄厚，达四十余万。次年，项羽在咸阳分封十八路诸侯。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206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年汉王刘邦率军出蜀伐楚，爆发楚汉相争。公元前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年刘邦合韩信、彭越四十万兵马将项羽合围于垓下，项羽战败，自刎于乌江，吕马童、杨武、吕胜、杨喜、王翳五人分割。西楚灭亡。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7FE213-1409-47C8-A1DF-DDE587A6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004" y="2314372"/>
            <a:ext cx="2467614" cy="295418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4B597A3-ACBB-42B1-9ABC-4EFC6D2DBE26}"/>
              </a:ext>
            </a:extLst>
          </p:cNvPr>
          <p:cNvSpPr/>
          <p:nvPr/>
        </p:nvSpPr>
        <p:spPr>
          <a:xfrm>
            <a:off x="1235922" y="3244333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西楚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E9D714-282A-46E6-854F-2E77A7C54E57}"/>
              </a:ext>
            </a:extLst>
          </p:cNvPr>
          <p:cNvSpPr/>
          <p:nvPr/>
        </p:nvSpPr>
        <p:spPr>
          <a:xfrm>
            <a:off x="1931419" y="1487270"/>
            <a:ext cx="1557044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前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206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BF30AD-0038-46AD-9D4A-1D2CFC9CBDE0}"/>
              </a:ext>
            </a:extLst>
          </p:cNvPr>
          <p:cNvSpPr/>
          <p:nvPr/>
        </p:nvSpPr>
        <p:spPr>
          <a:xfrm>
            <a:off x="2006624" y="5931266"/>
            <a:ext cx="1313177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前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202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6313F8-AB76-4284-921B-8B8374B8A643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41F4EEF-2780-4282-8CD6-D6A0922BCC7C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C06D4C8-8842-4793-AF6A-BE264691E854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3B5EA453-4802-48D9-B68B-6F47187A2A48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8FD779A2-5F0B-4B85-BC81-28D6299D968D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7D15068-BB37-41FC-B1DE-81A5D6B91B3F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54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A11026F-CB0C-4D4C-A363-3E056C7F92F1}"/>
              </a:ext>
            </a:extLst>
          </p:cNvPr>
          <p:cNvSpPr/>
          <p:nvPr/>
        </p:nvSpPr>
        <p:spPr>
          <a:xfrm>
            <a:off x="6096001" y="1880682"/>
            <a:ext cx="510540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西汉（前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  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）是中国历史上继秦朝之后的大一统王朝，共历十二帝，享国二百一十年，又称前汉，与东汉统称为汉朝。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秦末天下揭竿而起，经过楚汉之争，刘邦击败项羽，前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年刘邦称帝，国号汉，史称西汉，定都长安。西汉在诸多制度上承袭了秦制，汉初实行轻徭薄赋、休养生息的国策，社会经济迅速恢复，农业、手工业及商业空前繁荣，史称文景之治。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汉武帝继位后，推行推恩令、中朝、刺史、盐铁官营等制度加强中央集权，并独尊儒术统一思想。对外则开拓了东并朝鲜、南据越南、西逾葱岭、北达阴山的辽阔疆域，奠定汉地基本范围；又开辟沟通欧亚大陆的丝绸之路，拓展对外交往，并开创了汉武盛世的局面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924110-8329-4467-9F9B-4A9F71E0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76" y="2467142"/>
            <a:ext cx="2254354" cy="29498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E0DA014-DFA5-48C6-974D-B92921B1CF97}"/>
              </a:ext>
            </a:extLst>
          </p:cNvPr>
          <p:cNvSpPr/>
          <p:nvPr/>
        </p:nvSpPr>
        <p:spPr>
          <a:xfrm>
            <a:off x="1418622" y="304427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西汉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9BBFA1-9D9B-4B64-AC71-670E0EBFA0E8}"/>
              </a:ext>
            </a:extLst>
          </p:cNvPr>
          <p:cNvSpPr/>
          <p:nvPr/>
        </p:nvSpPr>
        <p:spPr>
          <a:xfrm>
            <a:off x="1505706" y="1487270"/>
            <a:ext cx="1980814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公元前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202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5C4CF5-7D29-41E6-90A2-3A9FBECD5110}"/>
              </a:ext>
            </a:extLst>
          </p:cNvPr>
          <p:cNvSpPr/>
          <p:nvPr/>
        </p:nvSpPr>
        <p:spPr>
          <a:xfrm>
            <a:off x="2036496" y="5880720"/>
            <a:ext cx="1313180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8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6F42146-A46E-4A20-8F45-A9CEB8F9D580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4EDC230-FAF7-4DED-B4A1-9CB7A07244FD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A4F23EC-8BB6-4F90-8855-9D5E3C30ECAF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4BEECD72-B075-4C09-BE63-2FB069809170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1E16D520-2B6A-4225-8A07-DB094342F50F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F81766-1A9E-4E68-9932-9B610871D061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80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64E3731-6FAF-4443-9ACC-C94FC83F0574}"/>
              </a:ext>
            </a:extLst>
          </p:cNvPr>
          <p:cNvSpPr/>
          <p:nvPr/>
        </p:nvSpPr>
        <p:spPr>
          <a:xfrm>
            <a:off x="6022975" y="1921328"/>
            <a:ext cx="4594223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新朝（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—23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年），是继西汉之后由西汉外戚王莽建立的朝代。公元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8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年腊月，王莽废汉孺子（刘婴）为安定公，改国号为新，建都常安，史称新莽。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王莽称帝后进行了多项改革，包括：推行王田制，限制私有土地持有，超出部分为国有，无土地者由国家分配，一夫百亩，目的是解决西汉后期以来土地兼并严重的问题，但是完全无法执行；禁赏奴婢；推广国营事业；改革币制等。唯新朝政令繁琐，且朝令夕改，改革最终失败，导致新朝急速灭亡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地皇四年（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年），新朝被绿林军推翻；共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帝、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15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年国祚。历农民战争后，刘玄建立玄汉政权。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38B218-A442-4558-B924-5087E8AD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845" y="2234501"/>
            <a:ext cx="2047088" cy="33099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CE1CA42-F72F-4E87-9108-39AD9CC20117}"/>
              </a:ext>
            </a:extLst>
          </p:cNvPr>
          <p:cNvSpPr/>
          <p:nvPr/>
        </p:nvSpPr>
        <p:spPr>
          <a:xfrm>
            <a:off x="1240320" y="3120011"/>
            <a:ext cx="14798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新朝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BD1DE9-4480-4BC0-A5D5-E13CE27FBBCE}"/>
              </a:ext>
            </a:extLst>
          </p:cNvPr>
          <p:cNvSpPr/>
          <p:nvPr/>
        </p:nvSpPr>
        <p:spPr>
          <a:xfrm>
            <a:off x="2037993" y="1487270"/>
            <a:ext cx="1063112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8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C8630A-BCCE-48A4-AE47-31359D90E8E8}"/>
              </a:ext>
            </a:extLst>
          </p:cNvPr>
          <p:cNvSpPr/>
          <p:nvPr/>
        </p:nvSpPr>
        <p:spPr>
          <a:xfrm>
            <a:off x="1819118" y="5958171"/>
            <a:ext cx="1111202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23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45D1FA-1D38-4A0F-8E41-03E0A77C6ECA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54C2D0B-C70C-4E86-8A1A-E5CF4FCF8C7F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58B2F95-16B2-4F62-B5FF-CB1AC795C6E2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5ABACD10-1AC9-450F-8EB1-5D42F98807F5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22CDCFA1-6CD4-4FAB-BE75-4BF8975AB411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BD55B24-BF4E-4BCF-AC5C-C8063569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57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22A7F9-624C-4272-B89F-9E2E50D4E1EE}"/>
              </a:ext>
            </a:extLst>
          </p:cNvPr>
          <p:cNvSpPr/>
          <p:nvPr/>
        </p:nvSpPr>
        <p:spPr>
          <a:xfrm>
            <a:off x="6032500" y="1721127"/>
            <a:ext cx="4721252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玄汉（公元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月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~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25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9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月）是中国历史上继新朝之后出现的政权，为西汉宗室刘玄所建立。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玄汉上承新朝下启东汉。更始元年至二年间，名义上统一了西汉末年疆域的绝大部分地区。与西汉、东汉合称汉朝，为区别西汉、东汉，故称玄汉。刘玄于公元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月在宛城（今河南省南阳市）称帝，后期先后迁都洛阳、长安，国祚三年。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36号-正文宋楷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新朝末年，绿林赤眉起义。一时间，四方响应，天下大乱，身为汉室宗亲的刘玄、刘盆子趁势崛起。公元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23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年（地皇四年）二月绿林军拥立刘玄为帝，恢复汉朝国号，建元更始。在淯水（今河南南阳白河城南淯水之滨）边的沙滩上设立坛场，陈列军队、举行大会。刘玄即皇帝位，南面而立，接受群臣朝拜。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84AAA0-71D3-4784-AAA3-4A248254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656" y="2548943"/>
            <a:ext cx="2011995" cy="23648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06CB57-F1B3-49CC-A8DF-3AA90D7BFD7F}"/>
              </a:ext>
            </a:extLst>
          </p:cNvPr>
          <p:cNvSpPr/>
          <p:nvPr/>
        </p:nvSpPr>
        <p:spPr>
          <a:xfrm>
            <a:off x="1438248" y="3346665"/>
            <a:ext cx="14798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B92E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玄汉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AA56D2-D630-4B63-88F6-805C2EFE8867}"/>
              </a:ext>
            </a:extLst>
          </p:cNvPr>
          <p:cNvSpPr/>
          <p:nvPr/>
        </p:nvSpPr>
        <p:spPr>
          <a:xfrm>
            <a:off x="1886597" y="1529179"/>
            <a:ext cx="1452642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23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03E52B-7FA4-4350-B7FE-51276E70642D}"/>
              </a:ext>
            </a:extLst>
          </p:cNvPr>
          <p:cNvSpPr/>
          <p:nvPr/>
        </p:nvSpPr>
        <p:spPr>
          <a:xfrm>
            <a:off x="1886597" y="5931266"/>
            <a:ext cx="1796366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公元</a:t>
            </a:r>
            <a:r>
              <a:rPr lang="en-US" altLang="zh-CN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25</a:t>
            </a:r>
            <a:r>
              <a:rPr lang="zh-CN" altLang="en-US" spc="10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rPr>
              <a:t>年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0BC340-402E-47C7-BEFE-24D8FB700C4E}"/>
              </a:ext>
            </a:extLst>
          </p:cNvPr>
          <p:cNvGrpSpPr/>
          <p:nvPr/>
        </p:nvGrpSpPr>
        <p:grpSpPr>
          <a:xfrm>
            <a:off x="1818825" y="0"/>
            <a:ext cx="2400847" cy="6858000"/>
            <a:chOff x="1818825" y="0"/>
            <a:chExt cx="2400847" cy="685800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0FCE92D-DF28-490F-8C74-95E92879439C}"/>
                </a:ext>
              </a:extLst>
            </p:cNvPr>
            <p:cNvCxnSpPr/>
            <p:nvPr/>
          </p:nvCxnSpPr>
          <p:spPr>
            <a:xfrm>
              <a:off x="3022497" y="0"/>
              <a:ext cx="0" cy="6858000"/>
            </a:xfrm>
            <a:prstGeom prst="line">
              <a:avLst/>
            </a:prstGeom>
            <a:ln w="19050">
              <a:solidFill>
                <a:srgbClr val="B92E32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550DDBE-8F30-4C24-88CC-E6DC74D5758A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25" y="1589442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C608CCDB-D552-4668-B8FF-B8B8E09887F8}"/>
                </a:ext>
              </a:extLst>
            </p:cNvPr>
            <p:cNvSpPr/>
            <p:nvPr/>
          </p:nvSpPr>
          <p:spPr>
            <a:xfrm>
              <a:off x="2890890" y="1274216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9C1A4856-763D-4F83-BA85-691918B20CAE}"/>
                </a:ext>
              </a:extLst>
            </p:cNvPr>
            <p:cNvSpPr/>
            <p:nvPr/>
          </p:nvSpPr>
          <p:spPr>
            <a:xfrm>
              <a:off x="2890890" y="6294687"/>
              <a:ext cx="263213" cy="315226"/>
            </a:xfrm>
            <a:prstGeom prst="downArrow">
              <a:avLst/>
            </a:prstGeom>
            <a:solidFill>
              <a:srgbClr val="B92E32"/>
            </a:solidFill>
            <a:ln>
              <a:solidFill>
                <a:srgbClr val="B9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9A7AFEC-EC37-4DF9-977B-E629B6A0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58" y="6294687"/>
              <a:ext cx="2329314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59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SCORM_RATE_SLIDES" val="0"/>
  <p:tag name="ISPRING_SCORM_RATE_QUIZZES" val="0"/>
  <p:tag name="ISPRING_SCORM_PASSING_SCORE" val="0.000000"/>
  <p:tag name="ISPRING_ULTRA_SCORM_COURSE_ID" val="17A12725-7795-4050-A7E7-F531E23D371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九批\492833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5qnqvpny">
      <a:majorFont>
        <a:latin typeface="字魂36号-正文宋楷"/>
        <a:ea typeface="字魂36号-正文宋楷"/>
        <a:cs typeface=""/>
      </a:majorFont>
      <a:minorFont>
        <a:latin typeface="字魂36号-正文宋楷"/>
        <a:ea typeface="字魂36号-正文宋楷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</TotalTime>
  <Words>6490</Words>
  <Application>Microsoft Office PowerPoint</Application>
  <PresentationFormat>Widescreen</PresentationFormat>
  <Paragraphs>224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字魂36号-正文宋楷</vt:lpstr>
      <vt:lpstr>Arial</vt:lpstr>
      <vt:lpstr>UTM Dinh Tran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Vu Thanh Trung</cp:lastModifiedBy>
  <cp:revision>63</cp:revision>
  <dcterms:created xsi:type="dcterms:W3CDTF">2017-08-18T03:02:00Z</dcterms:created>
  <dcterms:modified xsi:type="dcterms:W3CDTF">2021-07-31T04:56:28Z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